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59D6-D5F3-DA35-3BDA-515A98F1E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4E5F6-DF44-D83E-9B55-3824E4A49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BA32C-93AF-84C6-4B98-FB486A38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BD7C6-BE21-67F4-F055-D8B32AE7B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8A2CA-5920-E045-A61A-E1A095F0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4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C0F-BFDD-2174-6C76-68C5EABA0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C3FF0-644E-C8A3-511F-ED96C56CE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9D414-6249-6A3F-D301-59227291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9D40-2B3E-5309-90D8-C6130AFB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9B3E2-E865-EBC3-2D19-11F2DC71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1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9ACAA5-2F9F-82A5-F607-7A653C17F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15354-18E4-B281-1F38-DC0284B70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A5360-4447-F981-6EE8-7B5C34BA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4D5B-4691-68A1-40A2-DD9CA227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B9377-5E7A-3627-4998-A001B308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9979-4D4B-8D94-0EB4-E29622A7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EF09-4ACB-D1D9-BE69-451D32B4F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102E8-254E-85DD-27A3-2FDE583B2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A3F19-3671-5EF8-80EE-B489D4D7F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3A9EE-1D55-DAF0-0818-852CFAA4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9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764D-F3E5-2BC0-9129-A1A0C798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E318F-F947-F12C-1E8E-E1FA28C27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7BFDF-0CC6-AAC1-FF52-3A47C03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B50B1-7807-9F3F-255E-9CFCBFB1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7DF8-0DCF-5D48-60F2-DE338284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2315-B8EA-F1E0-B59D-92380DAF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8DEF-70F4-FAAA-35D8-5E2433CF6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D43F3-7909-116F-3FC0-F9371892E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4875A-FF85-4ADD-058D-C9DD0CC1A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FBC85-CA61-82A5-F533-097D9896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592F0-C0DD-ACA6-64B7-0705CD44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1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B7BE-B564-EDF5-C54C-C8D97AB6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C4A3D-CAFC-4E71-9767-BA03EE9A7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857B0-50BE-FCA2-EA14-9D861F11A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622A5-BC21-17FA-CB3B-813F83360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16477-2F7F-8843-48AA-91075D31B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CBBCB-B894-B5F7-3D26-8C1B7DC03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6BCB30-45E8-D15A-A19A-D9867F14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9FB51-735A-E999-CE55-7075151D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6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6968-EDF5-94AF-185E-C1DE9F58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7CBEEC-F6E5-D46D-8075-72102898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415FB-3E58-1573-CC8A-83EB59D6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4278B-0BB7-5033-6378-2B0CF9D5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2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1975DD-35CE-8BC3-63EA-B9BEBD204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0EBA8-D7B1-4BAD-F6C9-329AD2D4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A2FA7-F456-0D2A-EAA9-64D15FC3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1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0A70-2522-2A77-B821-5B6504CD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B9A9D-FFEA-169B-6F13-851A7C93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F3B39-F56E-78F3-C6AB-6EDF30771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B2B70-FC93-F570-FA7F-6DB3E0C2F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A0CDF-B2AB-ED2A-649D-7455AF31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90D6B-F025-E7C0-A842-86183D5D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2E00-70F0-90E7-3A34-CB2DD00A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A6FCBE-3FA1-4267-0DC1-2F12BDC84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E5264-B42F-7A1C-5195-D81A825FF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F8059-B710-4B10-7DB5-F48310CB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6649E-7626-E8AC-B63E-88E555DB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96610-68E2-31BB-B216-7B966247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7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4FB1A-36CA-A323-428D-3F4F9F87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D6A44-4998-9A5C-79B5-F729388C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C22A3-9C67-B9F6-9B61-E45523053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A99B47-B7EA-444B-8445-CE02584346BE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24125-7CDC-A2F3-8C57-5DAAAE788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F13E1-11EE-0EA2-3098-96668618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FF483-3503-4909-AAB6-38735A7F7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4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BB342-A36B-506D-AE99-BCC539985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altLang="zh-CN" sz="6600"/>
              <a:t>New Zealand</a:t>
            </a:r>
            <a:endParaRPr lang="en-US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6122F-8D45-8261-5CB9-EA492CDC8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 algn="l"/>
            <a:r>
              <a:rPr lang="en-US" altLang="zh-CN"/>
              <a:t>MA 615</a:t>
            </a:r>
            <a:r>
              <a:rPr lang="zh-CN" altLang="en-US"/>
              <a:t> </a:t>
            </a:r>
            <a:r>
              <a:rPr lang="en-US" altLang="zh-CN"/>
              <a:t>final</a:t>
            </a:r>
            <a:r>
              <a:rPr lang="zh-CN" altLang="en-US"/>
              <a:t> </a:t>
            </a:r>
            <a:r>
              <a:rPr lang="en-US" altLang="zh-CN"/>
              <a:t>project</a:t>
            </a:r>
            <a:r>
              <a:rPr lang="zh-CN" altLang="en-US"/>
              <a:t> </a:t>
            </a:r>
            <a:r>
              <a:rPr lang="en-US" altLang="zh-CN"/>
              <a:t>Hongnan</a:t>
            </a:r>
            <a:r>
              <a:rPr lang="zh-CN" altLang="en-US"/>
              <a:t> </a:t>
            </a:r>
            <a:r>
              <a:rPr lang="en-US" altLang="zh-CN"/>
              <a:t>Su</a:t>
            </a:r>
            <a:endParaRPr lang="en-US"/>
          </a:p>
        </p:txBody>
      </p:sp>
      <p:pic>
        <p:nvPicPr>
          <p:cNvPr id="5" name="Picture 4" descr="A map of new zealand with cities&#10;&#10;Description automatically generated">
            <a:extLst>
              <a:ext uri="{FF2B5EF4-FFF2-40B4-BE49-F238E27FC236}">
                <a16:creationId xmlns:a16="http://schemas.microsoft.com/office/drawing/2014/main" id="{7E4CC288-BD78-D668-84B5-6C9225E05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"/>
          <a:stretch/>
        </p:blipFill>
        <p:spPr>
          <a:xfrm>
            <a:off x="320040" y="1252162"/>
            <a:ext cx="4087368" cy="4035540"/>
          </a:xfrm>
          <a:prstGeom prst="rect">
            <a:avLst/>
          </a:prstGeom>
        </p:spPr>
      </p:pic>
      <p:sp>
        <p:nvSpPr>
          <p:cNvPr id="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68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65CC-A51E-9CBD-F786-E10C906B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Prediction</a:t>
            </a:r>
            <a:br>
              <a:rPr lang="en-US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00D0C-737B-6609-08DF-240B09A79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</a:pPr>
            <a:r>
              <a:rPr lang="en-US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In this section, we will make prediction of 2024 New Zealand GDP using the fitted model.</a:t>
            </a:r>
          </a:p>
          <a:p>
            <a:pPr algn="l">
              <a:spcAft>
                <a:spcPts val="750"/>
              </a:spcAft>
            </a:pPr>
            <a:r>
              <a:rPr lang="en-US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predicted_gdp_2024&lt;- posterior_predict(regression2, newdata = data_2024_nz) GDP_2024&lt;-mean(predicted_gdp_2024) GDP_2024</a:t>
            </a:r>
          </a:p>
          <a:p>
            <a:pPr algn="l"/>
            <a:r>
              <a:rPr lang="en-US" b="0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Predicted Value: 243930143788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7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8F80A-585B-DD55-43F0-64A274B9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0" i="0">
                <a:effectLst/>
                <a:latin typeface="Source Sans Pro" panose="020F0502020204030204" pitchFamily="34" charset="0"/>
              </a:rPr>
              <a:t>Introduction of New Zealand</a:t>
            </a:r>
            <a:endParaRPr lang="en-US" sz="5400"/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F4AD3-FAA8-4D59-93E1-8BD28CCD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spcAft>
                <a:spcPts val="750"/>
              </a:spcAft>
            </a:pPr>
            <a:r>
              <a:rPr lang="en-US" sz="1500"/>
              <a:t>Overview : </a:t>
            </a:r>
            <a:r>
              <a:rPr lang="en-US" sz="1500" b="0" i="0">
                <a:effectLst/>
                <a:latin typeface="Source Sans Pro" panose="020B0503030403020204" pitchFamily="34" charset="0"/>
              </a:rPr>
              <a:t>New Zealand is a beautiful island nation located in the southwestern Pacific Ocean. Known for its rich natural landscapes and unique culture, it is a popular destination for tourists and adventurers.</a:t>
            </a:r>
          </a:p>
          <a:p>
            <a:pPr>
              <a:spcAft>
                <a:spcPts val="750"/>
              </a:spcAft>
            </a:pPr>
            <a:r>
              <a:rPr lang="en-US" sz="1500" b="0" i="0">
                <a:effectLst/>
                <a:latin typeface="Source Sans Pro" panose="020B0503030403020204" pitchFamily="34" charset="0"/>
              </a:rPr>
              <a:t>Geography: New Zealand consists of two main islands—the North Island and the South Island—along with numerous smaller islands.</a:t>
            </a:r>
          </a:p>
          <a:p>
            <a:pPr>
              <a:spcAft>
                <a:spcPts val="750"/>
              </a:spcAft>
            </a:pPr>
            <a:r>
              <a:rPr lang="en-US" sz="1500">
                <a:latin typeface="Source Sans Pro" panose="020B0503030403020204" pitchFamily="34" charset="0"/>
              </a:rPr>
              <a:t>History and culture : </a:t>
            </a:r>
            <a:r>
              <a:rPr lang="en-US" sz="1500" b="0" i="0">
                <a:effectLst/>
                <a:latin typeface="Source Sans Pro" panose="020B0503030403020204" pitchFamily="34" charset="0"/>
              </a:rPr>
              <a:t>New Zealand has a rich history shaped by its indigenous Māori people and European settlers. The Māori, who are the indigenous Polynesian people of New Zealand, arrived from eastern Polynesia around the 13th century.</a:t>
            </a:r>
          </a:p>
          <a:p>
            <a:pPr>
              <a:spcAft>
                <a:spcPts val="750"/>
              </a:spcAft>
            </a:pPr>
            <a:r>
              <a:rPr lang="en-US" sz="1500" b="0" i="0">
                <a:effectLst/>
                <a:latin typeface="Source Sans Pro" panose="020B0503030403020204" pitchFamily="34" charset="0"/>
              </a:rPr>
              <a:t> Māori Culture: Māori culture is rich in traditions, including the famous haka (a ceremonial dance), intricate tattooing (tā moko), and wood carving.</a:t>
            </a:r>
          </a:p>
          <a:p>
            <a:pPr>
              <a:spcAft>
                <a:spcPts val="750"/>
              </a:spcAft>
            </a:pPr>
            <a:r>
              <a:rPr lang="en-US" sz="1500" b="0" i="0">
                <a:effectLst/>
                <a:latin typeface="Source Sans Pro" panose="020B0503030403020204" pitchFamily="34" charset="0"/>
              </a:rPr>
              <a:t>European Colonization: In the 18th century, European explorers, notably James Cook, arrived in New Zealand. The Treaty of Waitangi, signed in 1840, established British sovereignty.</a:t>
            </a:r>
          </a:p>
          <a:p>
            <a:pPr>
              <a:spcAft>
                <a:spcPts val="750"/>
              </a:spcAft>
            </a:pPr>
            <a:endParaRPr lang="en-US" sz="1500" b="0" i="0">
              <a:effectLst/>
              <a:latin typeface="Source Sans Pro" panose="020B0503030403020204" pitchFamily="34" charset="0"/>
            </a:endParaRPr>
          </a:p>
          <a:p>
            <a:endParaRPr lang="en-US" sz="1500"/>
          </a:p>
        </p:txBody>
      </p:sp>
      <p:pic>
        <p:nvPicPr>
          <p:cNvPr id="5" name="Picture 4" descr="A body of water with mountains in the background&#10;&#10;Description automatically generated">
            <a:extLst>
              <a:ext uri="{FF2B5EF4-FFF2-40B4-BE49-F238E27FC236}">
                <a16:creationId xmlns:a16="http://schemas.microsoft.com/office/drawing/2014/main" id="{840B966B-97DE-9C46-FB44-96D682E9D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7" r="14346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9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DF11D-4C2F-15E4-E5FE-473AD98F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 b="0" i="0">
                <a:effectLst/>
                <a:latin typeface="Source Sans Pro" panose="020F0502020204030204" pitchFamily="34" charset="0"/>
              </a:rPr>
              <a:t>Introduction of New Zealand</a:t>
            </a:r>
            <a:endParaRPr lang="en-US" sz="50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575BD-F016-EA7C-4BF8-BEACF26D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000"/>
              <a:t>Natural beauty and economy</a:t>
            </a:r>
          </a:p>
          <a:p>
            <a:pPr>
              <a:spcAft>
                <a:spcPts val="750"/>
              </a:spcAft>
            </a:pPr>
            <a:r>
              <a:rPr lang="en-US" sz="1000" b="0" i="0">
                <a:effectLst/>
                <a:latin typeface="Source Sans Pro" panose="020B0503030403020204" pitchFamily="34" charset="0"/>
              </a:rPr>
              <a:t>New Zealand is renowned for its stunning natural beauty, including mountains, lakes, beaches, and geothermal areas.</a:t>
            </a:r>
          </a:p>
          <a:p>
            <a:pPr>
              <a:spcAft>
                <a:spcPts val="750"/>
              </a:spcAft>
            </a:pPr>
            <a:r>
              <a:rPr lang="en-US" sz="1000" b="0" i="0">
                <a:effectLst/>
                <a:latin typeface="Source Sans Pro" panose="020B0503030403020204" pitchFamily="34" charset="0"/>
              </a:rPr>
              <a:t>Southern Alps: Home to the highest peak in New Zealand, Mount Cook (Aoraki).</a:t>
            </a:r>
          </a:p>
          <a:p>
            <a:pPr>
              <a:spcAft>
                <a:spcPts val="750"/>
              </a:spcAft>
            </a:pPr>
            <a:r>
              <a:rPr lang="en-US" sz="1000" b="0" i="0">
                <a:effectLst/>
                <a:latin typeface="Source Sans Pro" panose="020B0503030403020204" pitchFamily="34" charset="0"/>
              </a:rPr>
              <a:t>Geothermal Areas: Rotorua is famous for its geothermal activity, including hot springs, geysers, and mud pools.</a:t>
            </a:r>
          </a:p>
          <a:p>
            <a:pPr>
              <a:spcAft>
                <a:spcPts val="750"/>
              </a:spcAft>
            </a:pPr>
            <a:r>
              <a:rPr lang="en-US" sz="1000" b="0" i="0">
                <a:effectLst/>
                <a:latin typeface="Source Sans Pro" panose="020B0503030403020204" pitchFamily="34" charset="0"/>
              </a:rPr>
              <a:t>Fiords: Milford Sound and Doubtful Sound, located on the South Island, are stunning fjords surrounded by dramatic cliffs, waterfalls, and lush forests.</a:t>
            </a:r>
          </a:p>
          <a:p>
            <a:pPr>
              <a:spcAft>
                <a:spcPts val="750"/>
              </a:spcAft>
            </a:pPr>
            <a:r>
              <a:rPr lang="en-US" sz="1000" b="0" i="0">
                <a:effectLst/>
                <a:latin typeface="Source Sans Pro" panose="020B0503030403020204" pitchFamily="34" charset="0"/>
              </a:rPr>
              <a:t>Economy: New Zealand's economy is driven by agriculture, tourism, and manufacturing. The country is a major global exporter of dairy products, wool, and meat.</a:t>
            </a:r>
          </a:p>
          <a:p>
            <a:endParaRPr lang="en-US" sz="1000"/>
          </a:p>
        </p:txBody>
      </p:sp>
      <p:pic>
        <p:nvPicPr>
          <p:cNvPr id="5" name="Picture 4" descr="A cityscape with a body of water in the background&#10;&#10;Description automatically generated">
            <a:extLst>
              <a:ext uri="{FF2B5EF4-FFF2-40B4-BE49-F238E27FC236}">
                <a16:creationId xmlns:a16="http://schemas.microsoft.com/office/drawing/2014/main" id="{DE06B88B-BB2F-8374-612B-38356BDD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r="1486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95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1E305-A39D-0E0F-C375-37EAB461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Introduction of </a:t>
            </a:r>
            <a:r>
              <a:rPr lang="en-US" sz="5400" b="0" i="0">
                <a:effectLst/>
                <a:latin typeface="Source Sans Pro" panose="020F0502020204030204" pitchFamily="34" charset="0"/>
              </a:rPr>
              <a:t>New Zealand</a:t>
            </a:r>
            <a:endParaRPr lang="en-US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71FC9-4808-E4A8-06A4-E68E4692D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spcAft>
                <a:spcPts val="750"/>
              </a:spcAft>
            </a:pPr>
            <a:r>
              <a:rPr lang="en-US" sz="1200" b="0" i="0">
                <a:effectLst/>
                <a:latin typeface="Source Sans Pro" panose="020B0503030403020204" pitchFamily="34" charset="0"/>
              </a:rPr>
              <a:t>New Zealand has three official languages: English, Māori, and New Zealand Sign Language. While English is the primary language spoken, Māori has experienced a revival.</a:t>
            </a:r>
          </a:p>
          <a:p>
            <a:pPr>
              <a:spcAft>
                <a:spcPts val="750"/>
              </a:spcAft>
            </a:pPr>
            <a:r>
              <a:rPr lang="en-US" sz="1200" b="0" i="0">
                <a:effectLst/>
                <a:latin typeface="Source Sans Pro" panose="020B0503030403020204" pitchFamily="34" charset="0"/>
              </a:rPr>
              <a:t>English: English is the dominant language used in business, education, and day-to-day communication.</a:t>
            </a:r>
          </a:p>
          <a:p>
            <a:pPr>
              <a:spcAft>
                <a:spcPts val="750"/>
              </a:spcAft>
            </a:pPr>
            <a:r>
              <a:rPr lang="en-US" sz="1200" b="0" i="0">
                <a:effectLst/>
                <a:latin typeface="Source Sans Pro" panose="020B0503030403020204" pitchFamily="34" charset="0"/>
              </a:rPr>
              <a:t>Māori: Māori is the language of the indigenous people, and there has been a strong push to preserve and promote its use.</a:t>
            </a:r>
          </a:p>
          <a:p>
            <a:pPr>
              <a:spcAft>
                <a:spcPts val="750"/>
              </a:spcAft>
            </a:pPr>
            <a:r>
              <a:rPr lang="en-US" sz="1200" b="0" i="0">
                <a:effectLst/>
                <a:latin typeface="Source Sans Pro" panose="020B0503030403020204" pitchFamily="34" charset="0"/>
              </a:rPr>
              <a:t>Unique Features: New Zealand is known for its love of sports, particularly rugby. The All Blacks rugby team is one of the most successful in the world.</a:t>
            </a:r>
          </a:p>
          <a:p>
            <a:pPr>
              <a:spcAft>
                <a:spcPts val="750"/>
              </a:spcAft>
            </a:pPr>
            <a:r>
              <a:rPr lang="en-US" sz="1200" b="0" i="0">
                <a:effectLst/>
                <a:latin typeface="Source Sans Pro" panose="020B0503030403020204" pitchFamily="34" charset="0"/>
              </a:rPr>
              <a:t>Wildlife: The kiwi, a flightless bird, is New Zealand's national symbol.</a:t>
            </a:r>
          </a:p>
          <a:p>
            <a:endParaRPr lang="en-US" sz="1200"/>
          </a:p>
        </p:txBody>
      </p:sp>
      <p:pic>
        <p:nvPicPr>
          <p:cNvPr id="5" name="Picture 4" descr="A group of people standing in a field with cows&#10;&#10;Description automatically generated">
            <a:extLst>
              <a:ext uri="{FF2B5EF4-FFF2-40B4-BE49-F238E27FC236}">
                <a16:creationId xmlns:a16="http://schemas.microsoft.com/office/drawing/2014/main" id="{27DC17C2-9593-5335-DB8E-A6D521911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3" r="961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447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294AB-8A98-7086-2CE2-DB86DED3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b="0" i="0" dirty="0">
                <a:effectLst/>
                <a:latin typeface="Source Sans Pro" panose="020B0503030403020204" pitchFamily="34" charset="0"/>
              </a:rPr>
              <a:t>Introduction of Māori Culture</a:t>
            </a:r>
            <a:br>
              <a:rPr lang="en-US" sz="4200" b="0" i="0" dirty="0">
                <a:effectLst/>
                <a:latin typeface="Source Sans Pro" panose="020B0503030403020204" pitchFamily="34" charset="0"/>
              </a:rPr>
            </a:br>
            <a:endParaRPr lang="en-US" sz="42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EF731-ED63-C873-9F41-FC3583A23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b="0" i="0">
                <a:effectLst/>
                <a:latin typeface="Source Sans Pro" panose="020B0503030403020204" pitchFamily="34" charset="0"/>
              </a:rPr>
              <a:t>The Māori people are the indigenous people of New Zealand, with a rich cultural heritage, history, and traditions. They migrated from Polynesia to New Zealand around the 13th century, and their culture continues to play a central role in the identity of New Zealand today.</a:t>
            </a:r>
            <a:endParaRPr lang="en-US" sz="2200"/>
          </a:p>
        </p:txBody>
      </p:sp>
      <p:pic>
        <p:nvPicPr>
          <p:cNvPr id="5" name="Picture 4" descr="A cartoon of a person with black and white tattoos&#10;&#10;Description automatically generated">
            <a:extLst>
              <a:ext uri="{FF2B5EF4-FFF2-40B4-BE49-F238E27FC236}">
                <a16:creationId xmlns:a16="http://schemas.microsoft.com/office/drawing/2014/main" id="{3D2F805E-B3A4-CD76-BCA6-CF2333D6A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" r="2" b="817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851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BA8AF-099E-C669-F1E7-0C55D6D3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0" i="0" dirty="0">
                <a:effectLst/>
                <a:latin typeface="Source Sans Pro" panose="020B0503030403020204" pitchFamily="34" charset="0"/>
              </a:rPr>
              <a:t>Introduction of Māori Culture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FF106-46E5-4B9B-1FCE-C144F4751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US" sz="2200" b="0" i="0">
                <a:effectLst/>
                <a:latin typeface="Source Sans Pro" panose="020B0503030403020204" pitchFamily="34" charset="0"/>
              </a:rPr>
              <a:t>Origins and Migration:The Māori are believed to have originated from eastern Polynesia. According to Māori oral tradition, they migrated to New Zealand in a series of waves from the 9th to the 13th century, navigating vast distances across the Pacific Ocean in large canoes known as waka.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US" sz="2200" b="0" i="0">
                <a:effectLst/>
                <a:latin typeface="Source Sans Pro" panose="020B0503030403020204" pitchFamily="34" charset="0"/>
              </a:rPr>
              <a:t>Māori Language:Māori is one of New Zealand’s official languages and holds cultural significance. Efforts to preserve and promote the language have been supported through initiatives such as Māori-language television, radio stations, and schools.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US" sz="2200" b="0" i="0">
              <a:effectLst/>
              <a:latin typeface="Source Sans Pro" panose="020B0503030403020204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US" sz="2200" b="0" i="0">
              <a:effectLst/>
              <a:latin typeface="Source Sans Pro" panose="020B0503030403020204" pitchFamily="34" charset="0"/>
            </a:endParaRPr>
          </a:p>
          <a:p>
            <a:endParaRPr lang="en-US" sz="2200"/>
          </a:p>
        </p:txBody>
      </p:sp>
      <p:pic>
        <p:nvPicPr>
          <p:cNvPr id="5" name="Picture 4" descr="A carved wood carving of two people&#10;&#10;Description automatically generated">
            <a:extLst>
              <a:ext uri="{FF2B5EF4-FFF2-40B4-BE49-F238E27FC236}">
                <a16:creationId xmlns:a16="http://schemas.microsoft.com/office/drawing/2014/main" id="{383F0EDF-6B22-68CB-EA8C-91E891720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6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7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88BE2-4E63-1698-6E82-B6949EF32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b="0" i="0">
                <a:effectLst/>
                <a:latin typeface="Source Sans Pro" panose="020B0503030403020204" pitchFamily="34" charset="0"/>
              </a:rPr>
              <a:t>Introduction of Māori Culture</a:t>
            </a:r>
            <a:endParaRPr 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26363-65FF-244B-0D0A-CD43F2359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US" sz="2200" b="0" i="0">
                <a:effectLst/>
                <a:latin typeface="Source Sans Pro" panose="020B0503030403020204" pitchFamily="34" charset="0"/>
              </a:rPr>
              <a:t>Social Structure and Tribal System: The Māori people traditionally lived in tribal groups known as iwi, which are made up of smaller sub-groups called hapū. These tribes were governed by chiefs, or rangatira, and the social structure was hierarchical.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US" sz="2200" b="0" i="0">
                <a:effectLst/>
                <a:latin typeface="Source Sans Pro" panose="020B0503030403020204" pitchFamily="34" charset="0"/>
              </a:rPr>
              <a:t>Māori Religion and Beliefs : The Māori worldview is based on a deep connection to the land (whenua) and nature. They believe in spiritual forces that inhabit the environment, including the land, sea, and sky.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US" sz="2200" b="0" i="0">
              <a:effectLst/>
              <a:latin typeface="Source Sans Pro" panose="020B0503030403020204" pitchFamily="34" charset="0"/>
            </a:endParaRPr>
          </a:p>
          <a:p>
            <a:endParaRPr lang="en-US" sz="2200"/>
          </a:p>
        </p:txBody>
      </p:sp>
      <p:pic>
        <p:nvPicPr>
          <p:cNvPr id="5" name="Picture 4" descr="A group of men with tattoos&#10;&#10;Description automatically generated">
            <a:extLst>
              <a:ext uri="{FF2B5EF4-FFF2-40B4-BE49-F238E27FC236}">
                <a16:creationId xmlns:a16="http://schemas.microsoft.com/office/drawing/2014/main" id="{CDE279F6-D8A2-6ECD-886F-D82445FB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704423"/>
            <a:ext cx="4014216" cy="2679489"/>
          </a:xfrm>
          <a:prstGeom prst="rect">
            <a:avLst/>
          </a:prstGeom>
        </p:spPr>
      </p:pic>
      <p:pic>
        <p:nvPicPr>
          <p:cNvPr id="7" name="Picture 6" descr="A group of men holding guns&#10;&#10;Description automatically generated">
            <a:extLst>
              <a:ext uri="{FF2B5EF4-FFF2-40B4-BE49-F238E27FC236}">
                <a16:creationId xmlns:a16="http://schemas.microsoft.com/office/drawing/2014/main" id="{8E2B7C34-D63B-4FC6-E5DF-4746789EB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04" y="4079193"/>
            <a:ext cx="3427200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7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6A005-9ADE-FE0C-8EB4-B5E6A01F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  <a:spcAft>
                <a:spcPts val="750"/>
              </a:spcAft>
            </a:pPr>
            <a:r>
              <a:rPr lang="en-US" sz="2400" b="0" i="0">
                <a:effectLst/>
                <a:latin typeface="Source Sans Pro" panose="020B0503030403020204" pitchFamily="34" charset="0"/>
              </a:rPr>
              <a:t>Data Collection</a:t>
            </a:r>
            <a:br>
              <a:rPr lang="en-US" sz="2400" b="0" i="0">
                <a:effectLst/>
                <a:latin typeface="Source Sans Pro" panose="020B0503030403020204" pitchFamily="34" charset="0"/>
              </a:rPr>
            </a:br>
            <a:br>
              <a:rPr lang="en-US" sz="2400" b="0" i="0">
                <a:effectLst/>
                <a:latin typeface="Source Sans Pro" panose="020B0503030403020204" pitchFamily="34" charset="0"/>
              </a:rPr>
            </a:br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DF12D5-9029-8006-4AAA-8F7F3659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r>
              <a:rPr lang="en-US" sz="2000" dirty="0"/>
              <a:t>Dataset includes GDP , income , population , input and output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0CFF4-8749-118C-6144-F26354B0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104" y="633619"/>
            <a:ext cx="4095383" cy="265176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8B4E07-0E36-83D7-2CCA-F6D9192B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447" y="3472468"/>
            <a:ext cx="3991141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82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B5A97-5116-B766-EDBA-84057754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="0" i="0">
                <a:effectLst/>
                <a:latin typeface="Source Sans Pro" panose="020B0503030403020204" pitchFamily="34" charset="0"/>
              </a:rPr>
              <a:t>Model Fitting</a:t>
            </a:r>
            <a:br>
              <a:rPr lang="en-US" sz="3400" b="0" i="0">
                <a:effectLst/>
                <a:latin typeface="Source Sans Pro" panose="020B0503030403020204" pitchFamily="34" charset="0"/>
              </a:rPr>
            </a:br>
            <a:endParaRPr lang="en-US" sz="3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158AA-F815-2335-2606-7C26982B9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>
              <a:spcAft>
                <a:spcPts val="750"/>
              </a:spcAft>
            </a:pPr>
            <a:r>
              <a:rPr lang="en-US" sz="1800" b="0" i="0">
                <a:effectLst/>
                <a:latin typeface="Source Sans Pro" panose="020B0503030403020204" pitchFamily="34" charset="0"/>
              </a:rPr>
              <a:t>The method I used is `stan_glm`.</a:t>
            </a:r>
          </a:p>
          <a:p>
            <a:pPr>
              <a:spcAft>
                <a:spcPts val="750"/>
              </a:spcAft>
            </a:pPr>
            <a:r>
              <a:rPr lang="en-US" sz="1800" b="0" i="0">
                <a:effectLst/>
                <a:latin typeface="Source Sans Pro" panose="020B0503030403020204" pitchFamily="34" charset="0"/>
              </a:rPr>
              <a:t>regression &lt;- stan_glm(gdp ~ income2 + population2 + input + output + inflation2, data_nz, family = gaussian)</a:t>
            </a:r>
          </a:p>
          <a:p>
            <a:pPr>
              <a:spcAft>
                <a:spcPts val="750"/>
              </a:spcAft>
            </a:pPr>
            <a:r>
              <a:rPr lang="en-US" sz="1800" b="0" i="0">
                <a:effectLst/>
                <a:latin typeface="Source Sans Pro" panose="020B0503030403020204" pitchFamily="34" charset="0"/>
              </a:rPr>
              <a:t>MCMC showed that Rhat is 1, meaning most variables fit well.</a:t>
            </a:r>
          </a:p>
          <a:p>
            <a:endParaRPr lang="en-US" sz="180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AB8B46-4651-5C70-620C-1EFB3936B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445045"/>
            <a:ext cx="6440424" cy="39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53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797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Source Sans Pro</vt:lpstr>
      <vt:lpstr>Office Theme</vt:lpstr>
      <vt:lpstr>New Zealand</vt:lpstr>
      <vt:lpstr>Introduction of New Zealand</vt:lpstr>
      <vt:lpstr>Introduction of New Zealand</vt:lpstr>
      <vt:lpstr>Introduction of New Zealand</vt:lpstr>
      <vt:lpstr>Introduction of Māori Culture </vt:lpstr>
      <vt:lpstr>Introduction of Māori Culture</vt:lpstr>
      <vt:lpstr>Introduction of Māori Culture</vt:lpstr>
      <vt:lpstr>Data Collection  </vt:lpstr>
      <vt:lpstr>Model Fitting </vt:lpstr>
      <vt:lpstr>Prediction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Su, Hongnan</dc:creator>
  <cp:lastModifiedBy>Su, Hongnan</cp:lastModifiedBy>
  <cp:revision>1</cp:revision>
  <dcterms:created xsi:type="dcterms:W3CDTF">2024-12-09T19:44:34Z</dcterms:created>
  <dcterms:modified xsi:type="dcterms:W3CDTF">2024-12-09T20:00:55Z</dcterms:modified>
</cp:coreProperties>
</file>